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83" r:id="rId3"/>
    <p:sldId id="306" r:id="rId4"/>
    <p:sldId id="307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90" userDrawn="1">
          <p15:clr>
            <a:srgbClr val="A4A3A4"/>
          </p15:clr>
        </p15:guide>
        <p15:guide id="2" pos="23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00"/>
    <a:srgbClr val="B9C7D4"/>
    <a:srgbClr val="656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29"/>
    <p:restoredTop sz="96006"/>
  </p:normalViewPr>
  <p:slideViewPr>
    <p:cSldViewPr snapToGrid="0" snapToObjects="1">
      <p:cViewPr>
        <p:scale>
          <a:sx n="71" d="100"/>
          <a:sy n="71" d="100"/>
        </p:scale>
        <p:origin x="3176" y="120"/>
      </p:cViewPr>
      <p:guideLst>
        <p:guide orient="horz" pos="3390"/>
        <p:guide pos="23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8BB9E-9D3D-EF4D-9B51-A9B4A902A483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05ADE-BA2E-CF46-BB02-19DCE2578A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05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1866" y="982133"/>
            <a:ext cx="3910833" cy="785427"/>
          </a:xfrm>
        </p:spPr>
        <p:txBody>
          <a:bodyPr anchor="b">
            <a:normAutofit/>
          </a:bodyPr>
          <a:lstStyle>
            <a:lvl1pPr algn="l">
              <a:defRPr sz="2400" cap="all" baseline="0">
                <a:solidFill>
                  <a:srgbClr val="CC0000"/>
                </a:solidFill>
                <a:latin typeface="Arial Black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>
            <a:normAutofit/>
          </a:bodyPr>
          <a:lstStyle>
            <a:lvl1pPr marL="0" indent="0" algn="l">
              <a:buNone/>
              <a:defRPr sz="800" baseline="0">
                <a:latin typeface="Arial" panose="020B0604020202020204" pitchFamily="34" charset="0"/>
              </a:defRPr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cs-CZ" dirty="0"/>
              <a:t>Kliknutím můžete upravit styl předlohy.</a:t>
            </a:r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9F8F185-8230-BB45-B8A2-CDC5FEBC38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90" y="-10212"/>
            <a:ext cx="7556493" cy="62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32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177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79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773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8338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6212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63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777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290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330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5E623-4BA4-4F48-AA09-AA13D1432802}" type="datetimeFigureOut">
              <a:rPr lang="cs-CZ" smtClean="0"/>
              <a:t>24.04.2025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49BF-F682-9E40-9147-8CC4C701DA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817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55;p13">
            <a:extLst>
              <a:ext uri="{FF2B5EF4-FFF2-40B4-BE49-F238E27FC236}">
                <a16:creationId xmlns:a16="http://schemas.microsoft.com/office/drawing/2014/main" id="{454777D8-217D-6F40-80CF-2881CF5965F8}"/>
              </a:ext>
            </a:extLst>
          </p:cNvPr>
          <p:cNvSpPr/>
          <p:nvPr/>
        </p:nvSpPr>
        <p:spPr>
          <a:xfrm>
            <a:off x="-395033" y="1878598"/>
            <a:ext cx="8349740" cy="1398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cs-CZ" sz="4000" b="1">
                <a:ln>
                  <a:solidFill>
                    <a:srgbClr val="CC0000"/>
                  </a:solidFill>
                </a:ln>
                <a:solidFill>
                  <a:srgbClr val="CC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PROPAGANDA</a:t>
            </a:r>
            <a:endParaRPr lang="cs-CZ" sz="4000" b="1" dirty="0">
              <a:ln>
                <a:solidFill>
                  <a:srgbClr val="CC0000"/>
                </a:solidFill>
              </a:ln>
              <a:solidFill>
                <a:srgbClr val="CC0000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11" name="Obrázek 10" descr="Obsah obrázku oblečení, kreslené, klipart, grafický design&#10;&#10;Obsah generovaný pomocí AI může být nesprávný.">
            <a:extLst>
              <a:ext uri="{FF2B5EF4-FFF2-40B4-BE49-F238E27FC236}">
                <a16:creationId xmlns:a16="http://schemas.microsoft.com/office/drawing/2014/main" id="{4FA9C691-9477-200F-1FA1-00E67C09B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52315"/>
            <a:ext cx="7556500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72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ázek 23">
            <a:extLst>
              <a:ext uri="{FF2B5EF4-FFF2-40B4-BE49-F238E27FC236}">
                <a16:creationId xmlns:a16="http://schemas.microsoft.com/office/drawing/2014/main" id="{5654C8A3-30F4-294F-BDC5-5D1C43962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268" y="1003084"/>
            <a:ext cx="444500" cy="635000"/>
          </a:xfrm>
          <a:prstGeom prst="rect">
            <a:avLst/>
          </a:prstGeom>
        </p:spPr>
      </p:pic>
      <p:sp>
        <p:nvSpPr>
          <p:cNvPr id="25" name="Nadpis 1">
            <a:extLst>
              <a:ext uri="{FF2B5EF4-FFF2-40B4-BE49-F238E27FC236}">
                <a16:creationId xmlns:a16="http://schemas.microsoft.com/office/drawing/2014/main" id="{9D3AD86D-17CD-6E4C-80BC-47E18E1EB245}"/>
              </a:ext>
            </a:extLst>
          </p:cNvPr>
          <p:cNvSpPr txBox="1">
            <a:spLocks/>
          </p:cNvSpPr>
          <p:nvPr/>
        </p:nvSpPr>
        <p:spPr>
          <a:xfrm>
            <a:off x="2972250" y="1082956"/>
            <a:ext cx="3868287" cy="484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cap="all" baseline="0">
                <a:solidFill>
                  <a:srgbClr val="CC0000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cs-CZ" dirty="0"/>
              <a:t>PROPAGANDA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B6968D2D-25FD-4F5F-09E5-65F82B5DC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7" y="2432378"/>
            <a:ext cx="6121400" cy="7442200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68B4B508-4F2B-8893-EC58-69C35310F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577" y="3407140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F81972AD-C68F-9855-33C0-6CB4F1BB518E}"/>
              </a:ext>
            </a:extLst>
          </p:cNvPr>
          <p:cNvSpPr txBox="1"/>
          <p:nvPr/>
        </p:nvSpPr>
        <p:spPr>
          <a:xfrm>
            <a:off x="1230536" y="3169665"/>
            <a:ext cx="511484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Pojmy z oblasti toxických informací </a:t>
            </a:r>
            <a:endParaRPr lang="cs-CZ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35" name="Skupina 34">
            <a:extLst>
              <a:ext uri="{FF2B5EF4-FFF2-40B4-BE49-F238E27FC236}">
                <a16:creationId xmlns:a16="http://schemas.microsoft.com/office/drawing/2014/main" id="{C15E411F-3BCC-20DC-B4A8-F0AEF0C15B57}"/>
              </a:ext>
            </a:extLst>
          </p:cNvPr>
          <p:cNvGrpSpPr/>
          <p:nvPr/>
        </p:nvGrpSpPr>
        <p:grpSpPr>
          <a:xfrm>
            <a:off x="3658394" y="1998663"/>
            <a:ext cx="242886" cy="248197"/>
            <a:chOff x="7855830" y="1339070"/>
            <a:chExt cx="242886" cy="248197"/>
          </a:xfrm>
        </p:grpSpPr>
        <p:pic>
          <p:nvPicPr>
            <p:cNvPr id="36" name="Obrázek 35">
              <a:extLst>
                <a:ext uri="{FF2B5EF4-FFF2-40B4-BE49-F238E27FC236}">
                  <a16:creationId xmlns:a16="http://schemas.microsoft.com/office/drawing/2014/main" id="{5488AB78-06B2-E70F-03C7-B680B944E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37" name="Podnadpis 2">
              <a:extLst>
                <a:ext uri="{FF2B5EF4-FFF2-40B4-BE49-F238E27FC236}">
                  <a16:creationId xmlns:a16="http://schemas.microsoft.com/office/drawing/2014/main" id="{D1FA259A-2606-5DB1-63C0-589FE7EBAA51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</a:t>
              </a:r>
            </a:p>
          </p:txBody>
        </p:sp>
      </p:grpSp>
      <p:sp>
        <p:nvSpPr>
          <p:cNvPr id="5" name="object 10">
            <a:extLst>
              <a:ext uri="{FF2B5EF4-FFF2-40B4-BE49-F238E27FC236}">
                <a16:creationId xmlns:a16="http://schemas.microsoft.com/office/drawing/2014/main" id="{1B9A9CE8-5419-36F9-2062-53D22D5AC7C2}"/>
              </a:ext>
            </a:extLst>
          </p:cNvPr>
          <p:cNvSpPr txBox="1"/>
          <p:nvPr/>
        </p:nvSpPr>
        <p:spPr>
          <a:xfrm>
            <a:off x="1222414" y="4197416"/>
            <a:ext cx="5114846" cy="45223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spcAft>
                <a:spcPts val="3000"/>
              </a:spcAft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Manipulace 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cs-CZ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Fake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news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Hoax 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Dezinformace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spcAft>
                <a:spcPts val="3000"/>
              </a:spcAft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Propaganda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spcAft>
                <a:spcPts val="3000"/>
              </a:spcAft>
            </a:pP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Konspirační teorie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79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B6968D2D-25FD-4F5F-09E5-65F82B5DC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7" y="2432378"/>
            <a:ext cx="6121400" cy="7442200"/>
          </a:xfrm>
          <a:prstGeom prst="rect">
            <a:avLst/>
          </a:prstGeom>
        </p:spPr>
      </p:pic>
      <p:grpSp>
        <p:nvGrpSpPr>
          <p:cNvPr id="3" name="Skupina 2">
            <a:extLst>
              <a:ext uri="{FF2B5EF4-FFF2-40B4-BE49-F238E27FC236}">
                <a16:creationId xmlns:a16="http://schemas.microsoft.com/office/drawing/2014/main" id="{F6516954-0464-AB35-A708-9846BF2F565E}"/>
              </a:ext>
            </a:extLst>
          </p:cNvPr>
          <p:cNvGrpSpPr/>
          <p:nvPr/>
        </p:nvGrpSpPr>
        <p:grpSpPr>
          <a:xfrm>
            <a:off x="3658394" y="1998663"/>
            <a:ext cx="242886" cy="248197"/>
            <a:chOff x="7855830" y="1339070"/>
            <a:chExt cx="242886" cy="248197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2586EAD6-0F9A-9125-EA6B-0588921C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5" name="Podnadpis 2">
              <a:extLst>
                <a:ext uri="{FF2B5EF4-FFF2-40B4-BE49-F238E27FC236}">
                  <a16:creationId xmlns:a16="http://schemas.microsoft.com/office/drawing/2014/main" id="{DF7DD77B-D07F-8F68-7994-F172595AC002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</a:t>
              </a:r>
            </a:p>
          </p:txBody>
        </p:sp>
      </p:grpSp>
      <p:sp>
        <p:nvSpPr>
          <p:cNvPr id="13" name="Rectangle 1">
            <a:extLst>
              <a:ext uri="{FF2B5EF4-FFF2-40B4-BE49-F238E27FC236}">
                <a16:creationId xmlns:a16="http://schemas.microsoft.com/office/drawing/2014/main" id="{68B4B508-4F2B-8893-EC58-69C35310F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577" y="3407140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EB06966-98CE-71CB-92C0-04FF5DA91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2027" y="992258"/>
            <a:ext cx="584200" cy="635000"/>
          </a:xfrm>
          <a:prstGeom prst="rect">
            <a:avLst/>
          </a:prstGeom>
        </p:spPr>
      </p:pic>
      <p:sp>
        <p:nvSpPr>
          <p:cNvPr id="12" name="object 10">
            <a:extLst>
              <a:ext uri="{FF2B5EF4-FFF2-40B4-BE49-F238E27FC236}">
                <a16:creationId xmlns:a16="http://schemas.microsoft.com/office/drawing/2014/main" id="{6541640A-76DE-5B24-6751-8A2A699593DC}"/>
              </a:ext>
            </a:extLst>
          </p:cNvPr>
          <p:cNvSpPr txBox="1"/>
          <p:nvPr/>
        </p:nvSpPr>
        <p:spPr>
          <a:xfrm>
            <a:off x="1230536" y="3169665"/>
            <a:ext cx="511484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Propaganda ve filmech </a:t>
            </a:r>
            <a:endParaRPr lang="cs-CZ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05420C44-9655-A9AF-4E5F-895D96CAF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270978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latin typeface="Georgia" panose="02040502050405020303" pitchFamily="18" charset="0"/>
            </a:endParaRP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24F182D2-C2D5-A4D7-37CB-E68BBDBC6B2E}"/>
              </a:ext>
            </a:extLst>
          </p:cNvPr>
          <p:cNvSpPr txBox="1">
            <a:spLocks/>
          </p:cNvSpPr>
          <p:nvPr/>
        </p:nvSpPr>
        <p:spPr>
          <a:xfrm>
            <a:off x="2972250" y="1082956"/>
            <a:ext cx="3868287" cy="484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cap="all" baseline="0">
                <a:solidFill>
                  <a:srgbClr val="CC0000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cs-CZ" dirty="0"/>
              <a:t>PROPAGANDA</a:t>
            </a: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0876D810-EFCD-BBD3-2459-8892BE7FE0EB}"/>
              </a:ext>
            </a:extLst>
          </p:cNvPr>
          <p:cNvSpPr txBox="1"/>
          <p:nvPr/>
        </p:nvSpPr>
        <p:spPr>
          <a:xfrm>
            <a:off x="1230536" y="3797579"/>
            <a:ext cx="5114846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Jan </a:t>
            </a:r>
            <a:r>
              <a:rPr lang="cs-CZ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Cimbura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, 1941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420C1A95-6446-F8D1-B77F-07ED2C223590}"/>
              </a:ext>
            </a:extLst>
          </p:cNvPr>
          <p:cNvSpPr txBox="1"/>
          <p:nvPr/>
        </p:nvSpPr>
        <p:spPr>
          <a:xfrm>
            <a:off x="1231877" y="4140147"/>
            <a:ext cx="5212466" cy="12137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 vypadá žid v ukázce? Jak jste poznali, že se jedná o žida?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 byste žida popsali? Jaké má podle vás charakterové vlastnosti?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Čím ženy ospravedlnily vpád do židovy hospody? 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Co symbolizuje odchod žida? Co si má divák odnést ze závěru filmu?</a:t>
            </a: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EF589646-A58A-7599-B0C3-2D8F3A184E0E}"/>
              </a:ext>
            </a:extLst>
          </p:cNvPr>
          <p:cNvSpPr txBox="1"/>
          <p:nvPr/>
        </p:nvSpPr>
        <p:spPr>
          <a:xfrm>
            <a:off x="1230536" y="5702821"/>
            <a:ext cx="5114846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Botostroj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, 1954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10">
            <a:extLst>
              <a:ext uri="{FF2B5EF4-FFF2-40B4-BE49-F238E27FC236}">
                <a16:creationId xmlns:a16="http://schemas.microsoft.com/office/drawing/2014/main" id="{481F1DAD-DAFD-55FF-66D4-59A6D3C63A43}"/>
              </a:ext>
            </a:extLst>
          </p:cNvPr>
          <p:cNvSpPr txBox="1"/>
          <p:nvPr/>
        </p:nvSpPr>
        <p:spPr>
          <a:xfrm>
            <a:off x="1231877" y="6045389"/>
            <a:ext cx="5212466" cy="17677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Charakterizujte postavu majitele továrny. Jak na vás lidsky působí?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Co byste od pozice sociální správcové očekávali a co je její úloha </a:t>
            </a:r>
            <a:b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dle filmu?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Jaký postoj má továrník k dodržování pracovních a zaměstnaneckých práv?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Čím se tak chtěli komunističtí tvůrci vyhranit vůči kapitalismu? Jakou výhodu komunismu oproti kapitalismu tak chtěli tvůrci představit?</a:t>
            </a:r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673A4B49-BF7F-A6C2-4126-B7E367BA77FD}"/>
              </a:ext>
            </a:extLst>
          </p:cNvPr>
          <p:cNvSpPr txBox="1"/>
          <p:nvPr/>
        </p:nvSpPr>
        <p:spPr>
          <a:xfrm>
            <a:off x="1230536" y="8210420"/>
            <a:ext cx="5114846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Kazisvět ze skutečného světa, 1959 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B38073DE-3A3B-9CC5-ED48-403C65FC474C}"/>
              </a:ext>
            </a:extLst>
          </p:cNvPr>
          <p:cNvSpPr txBox="1"/>
          <p:nvPr/>
        </p:nvSpPr>
        <p:spPr>
          <a:xfrm>
            <a:off x="1231877" y="8552988"/>
            <a:ext cx="5212466" cy="9060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Zikmund je obrazem militarismu. Co ten pojem znamená a jak jej tvůrci </a:t>
            </a:r>
            <a:b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ve filmu ukázali?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Film je natočen 14 let po válce. S jakým národem či zemí si tehdy divák pohádky spojil osobu Kazisvěta?</a:t>
            </a:r>
          </a:p>
        </p:txBody>
      </p:sp>
      <p:cxnSp>
        <p:nvCxnSpPr>
          <p:cNvPr id="25" name="Přímá spojnice 24">
            <a:extLst>
              <a:ext uri="{FF2B5EF4-FFF2-40B4-BE49-F238E27FC236}">
                <a16:creationId xmlns:a16="http://schemas.microsoft.com/office/drawing/2014/main" id="{B56B39DE-4C3A-4D91-B63A-4728B73353A7}"/>
              </a:ext>
            </a:extLst>
          </p:cNvPr>
          <p:cNvCxnSpPr/>
          <p:nvPr/>
        </p:nvCxnSpPr>
        <p:spPr>
          <a:xfrm>
            <a:off x="919618" y="5554231"/>
            <a:ext cx="572043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FC25969B-AE62-A58F-58AC-3B4042EC0CA1}"/>
              </a:ext>
            </a:extLst>
          </p:cNvPr>
          <p:cNvCxnSpPr/>
          <p:nvPr/>
        </p:nvCxnSpPr>
        <p:spPr>
          <a:xfrm>
            <a:off x="919618" y="8024901"/>
            <a:ext cx="572043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095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5C27-D79D-3CCD-222C-4A743B0F1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4F866E3E-2AA3-EF13-341C-7088EDFBB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7" y="2432378"/>
            <a:ext cx="6121400" cy="7442200"/>
          </a:xfrm>
          <a:prstGeom prst="rect">
            <a:avLst/>
          </a:prstGeom>
        </p:spPr>
      </p:pic>
      <p:grpSp>
        <p:nvGrpSpPr>
          <p:cNvPr id="3" name="Skupina 2">
            <a:extLst>
              <a:ext uri="{FF2B5EF4-FFF2-40B4-BE49-F238E27FC236}">
                <a16:creationId xmlns:a16="http://schemas.microsoft.com/office/drawing/2014/main" id="{AF0263B5-EE35-8439-2D6E-E497E8C2A64C}"/>
              </a:ext>
            </a:extLst>
          </p:cNvPr>
          <p:cNvGrpSpPr/>
          <p:nvPr/>
        </p:nvGrpSpPr>
        <p:grpSpPr>
          <a:xfrm>
            <a:off x="3658394" y="1998663"/>
            <a:ext cx="242886" cy="248197"/>
            <a:chOff x="7855830" y="1339070"/>
            <a:chExt cx="242886" cy="248197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E217899A-8E7F-90FF-FA93-21C5DCDFD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5" name="Podnadpis 2">
              <a:extLst>
                <a:ext uri="{FF2B5EF4-FFF2-40B4-BE49-F238E27FC236}">
                  <a16:creationId xmlns:a16="http://schemas.microsoft.com/office/drawing/2014/main" id="{5CE60FB0-B444-0475-4C87-3663DD719011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2</a:t>
              </a:r>
            </a:p>
          </p:txBody>
        </p:sp>
      </p:grpSp>
      <p:sp>
        <p:nvSpPr>
          <p:cNvPr id="13" name="Rectangle 1">
            <a:extLst>
              <a:ext uri="{FF2B5EF4-FFF2-40B4-BE49-F238E27FC236}">
                <a16:creationId xmlns:a16="http://schemas.microsoft.com/office/drawing/2014/main" id="{A0FE4A21-4DE3-1085-2F71-FAD4E5095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577" y="3407140"/>
            <a:ext cx="755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9AAAFFD-6998-58D2-F013-92CB759AF7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2027" y="992258"/>
            <a:ext cx="584200" cy="635000"/>
          </a:xfrm>
          <a:prstGeom prst="rect">
            <a:avLst/>
          </a:prstGeom>
        </p:spPr>
      </p:pic>
      <p:sp>
        <p:nvSpPr>
          <p:cNvPr id="10" name="Rectangle 1">
            <a:extLst>
              <a:ext uri="{FF2B5EF4-FFF2-40B4-BE49-F238E27FC236}">
                <a16:creationId xmlns:a16="http://schemas.microsoft.com/office/drawing/2014/main" id="{AE16C907-BBA3-4BC0-4FBD-4E480367A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270978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latin typeface="Georgia" panose="02040502050405020303" pitchFamily="18" charset="0"/>
            </a:endParaRP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4A2CA382-D1CA-6AC2-F3A4-80A0D90BF0A0}"/>
              </a:ext>
            </a:extLst>
          </p:cNvPr>
          <p:cNvSpPr txBox="1">
            <a:spLocks/>
          </p:cNvSpPr>
          <p:nvPr/>
        </p:nvSpPr>
        <p:spPr>
          <a:xfrm>
            <a:off x="2972250" y="1082956"/>
            <a:ext cx="3868287" cy="484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cap="all" baseline="0">
                <a:solidFill>
                  <a:srgbClr val="CC0000"/>
                </a:solidFill>
                <a:latin typeface="Arial Black" panose="020B0604020202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cs-CZ" dirty="0"/>
              <a:t>PROPAGANDA</a:t>
            </a: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909EC6AE-DAF0-E9C1-3FBD-BEE20D628A34}"/>
              </a:ext>
            </a:extLst>
          </p:cNvPr>
          <p:cNvSpPr txBox="1"/>
          <p:nvPr/>
        </p:nvSpPr>
        <p:spPr>
          <a:xfrm>
            <a:off x="1230536" y="3257452"/>
            <a:ext cx="5114846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Vzpoura lidu proti Kazisvětovi, 1959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F11FAA69-FF13-BB8C-CFFC-680418B2D0E0}"/>
              </a:ext>
            </a:extLst>
          </p:cNvPr>
          <p:cNvSpPr txBox="1"/>
          <p:nvPr/>
        </p:nvSpPr>
        <p:spPr>
          <a:xfrm>
            <a:off x="1231877" y="3611450"/>
            <a:ext cx="5212466" cy="21371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Jaké skupiny obyvatel v království otce princezny Lady se přidaly k boji proti Kazisvětovi a z jakých pracovních nástrojů si vytvořily zbraně? 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Jakou historickou událost v Čechách připomínal boj těchto skupin? Nápovědou je věta chůvy: „Hnali ho a zpívali si.“ 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 vypadá král Kazisvět a jakého panovníka v historii připomíná? Dokonce ve jméně Kazisvět jsou uvedena první tři písmena jména </a:t>
            </a:r>
            <a:b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tohoto krále.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Co spojuje princeznu Ladu a princeznu Krasomilu z pohádky Šíleně smutná princezna? Jak si komunisté představovali příkladnou princeznu?</a:t>
            </a: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432814FA-CDAD-0363-7BBD-DC28BF97B2F6}"/>
              </a:ext>
            </a:extLst>
          </p:cNvPr>
          <p:cNvSpPr txBox="1"/>
          <p:nvPr/>
        </p:nvSpPr>
        <p:spPr>
          <a:xfrm>
            <a:off x="1230536" y="6143174"/>
            <a:ext cx="5114846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Mimikry, 1979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7CC75A32-F868-0F51-90AE-B1DA3B594E0A}"/>
              </a:ext>
            </a:extLst>
          </p:cNvPr>
          <p:cNvSpPr txBox="1"/>
          <p:nvPr/>
        </p:nvSpPr>
        <p:spPr>
          <a:xfrm>
            <a:off x="1231877" y="6497172"/>
            <a:ext cx="5212466" cy="17985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Jaké nihilistické (tj. odmítající řád, vyjadřující touhu po rozkladu) slova </a:t>
            </a:r>
            <a:b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a věty zazní v textu skupiny Mimikry ze série 30 případů majora Zemana? Jak to zapůsobí na diváka, pro kterého je tento díl seriálu jediným kontaktem s undergroundem? 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Pokud měl divák dílu Mimikry zkušenost s „máničkou“ jen přes tento díl </a:t>
            </a:r>
            <a:b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a nikdy se s nikým takovým nesetkal, jaký získal z ukázky dojem? </a:t>
            </a:r>
          </a:p>
          <a:p>
            <a:pPr marL="228600" lvl="0" indent="-228600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Jakou informaci chtěli tvůrci filmu u diváků vyvolat scénou, kdy se v blízkosti mimina pije alkohol a berou drogy?</a:t>
            </a:r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42D862BF-D67E-307A-3808-E891B3A6D168}"/>
              </a:ext>
            </a:extLst>
          </p:cNvPr>
          <p:cNvCxnSpPr/>
          <p:nvPr/>
        </p:nvCxnSpPr>
        <p:spPr>
          <a:xfrm>
            <a:off x="919618" y="5954281"/>
            <a:ext cx="572043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4029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0A17BCC6EE984284D69D1D3549E8E9" ma:contentTypeVersion="13" ma:contentTypeDescription="Vytvoří nový dokument" ma:contentTypeScope="" ma:versionID="a2f5085ac700703c27beb574f148ec46">
  <xsd:schema xmlns:xsd="http://www.w3.org/2001/XMLSchema" xmlns:xs="http://www.w3.org/2001/XMLSchema" xmlns:p="http://schemas.microsoft.com/office/2006/metadata/properties" xmlns:ns2="18164a5e-0e8a-4502-b19a-c5ae3e069ca6" xmlns:ns3="53292c8b-b825-424f-b0e1-1796c7d8fb1f" targetNamespace="http://schemas.microsoft.com/office/2006/metadata/properties" ma:root="true" ma:fieldsID="4ea689151fe992953d2c417e96ac7d49" ns2:_="" ns3:_="">
    <xsd:import namespace="18164a5e-0e8a-4502-b19a-c5ae3e069ca6"/>
    <xsd:import namespace="53292c8b-b825-424f-b0e1-1796c7d8fb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164a5e-0e8a-4502-b19a-c5ae3e069c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525d81c5-4e4f-4a70-8025-e3106263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292c8b-b825-424f-b0e1-1796c7d8fb1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34b5d5b-c7b6-4d04-b7d0-2d430365a763}" ma:internalName="TaxCatchAll" ma:showField="CatchAllData" ma:web="53292c8b-b825-424f-b0e1-1796c7d8fb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292c8b-b825-424f-b0e1-1796c7d8fb1f" xsi:nil="true"/>
    <lcf76f155ced4ddcb4097134ff3c332f xmlns="18164a5e-0e8a-4502-b19a-c5ae3e069ca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27DC509-63AF-4E72-8B21-1B11136C25F8}"/>
</file>

<file path=customXml/itemProps2.xml><?xml version="1.0" encoding="utf-8"?>
<ds:datastoreItem xmlns:ds="http://schemas.openxmlformats.org/officeDocument/2006/customXml" ds:itemID="{258CAD6D-9F8A-414B-BC30-64FF39781C89}"/>
</file>

<file path=customXml/itemProps3.xml><?xml version="1.0" encoding="utf-8"?>
<ds:datastoreItem xmlns:ds="http://schemas.openxmlformats.org/officeDocument/2006/customXml" ds:itemID="{D2BEC74D-C760-4B18-B47B-8A477ED31C6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9059</TotalTime>
  <Words>378</Words>
  <Application>Microsoft Macintosh PowerPoint</Application>
  <PresentationFormat>Vlastní</PresentationFormat>
  <Paragraphs>37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Georgia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Ruttkayova, Zlata</dc:creator>
  <cp:lastModifiedBy>Hauserová, Petra</cp:lastModifiedBy>
  <cp:revision>112</cp:revision>
  <dcterms:created xsi:type="dcterms:W3CDTF">2020-06-29T11:54:29Z</dcterms:created>
  <dcterms:modified xsi:type="dcterms:W3CDTF">2025-04-24T13:11:51Z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0x010100A40A17BCC6EE984284D69D1D3549E8E9</vt:lpwstr>
  </property>
</Properties>
</file>